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01042" cy="5357849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>Міністерство </a:t>
            </a:r>
            <a:r>
              <a:rPr lang="uk-UA" sz="2700" b="1" dirty="0"/>
              <a:t>освіти і науки України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Херсонський державний університет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Факультет економіки та менеджменту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Кафедра </a:t>
            </a:r>
            <a:r>
              <a:rPr lang="uk-UA" sz="2700" b="1" dirty="0" smtClean="0"/>
              <a:t>менеджменту і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uk-UA" sz="2700" b="1" dirty="0" smtClean="0"/>
              <a:t>”Технологічний менеджмент”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Галузь знань </a:t>
            </a:r>
            <a:r>
              <a:rPr lang="uk-UA" sz="2700" u="sng" dirty="0"/>
              <a:t>07 Управління та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Спеціальність </a:t>
            </a:r>
            <a:r>
              <a:rPr lang="uk-UA" sz="2700" dirty="0" smtClean="0"/>
              <a:t>073 «Менеджмент»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Ступінь вищої освіти </a:t>
            </a:r>
            <a:r>
              <a:rPr lang="uk-UA" sz="2700" u="sng" dirty="0"/>
              <a:t>бакалавр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b="1" dirty="0" smtClean="0"/>
              <a:t>ХЕРСОН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dirty="0"/>
              <a:t>Мета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“</a:t>
            </a:r>
            <a:r>
              <a:rPr lang="ru-RU" dirty="0" err="1"/>
              <a:t>Технологічний</a:t>
            </a:r>
            <a:r>
              <a:rPr lang="ru-RU" dirty="0"/>
              <a:t> менеджмент”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основ та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практичними</a:t>
            </a:r>
            <a:r>
              <a:rPr lang="ru-RU" dirty="0"/>
              <a:t> </a:t>
            </a:r>
            <a:r>
              <a:rPr lang="ru-RU" dirty="0" err="1"/>
              <a:t>навичками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технологічними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за видами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uk-UA" dirty="0" smtClean="0"/>
              <a:t>Основними </a:t>
            </a:r>
            <a:r>
              <a:rPr lang="uk-UA" b="1" dirty="0"/>
              <a:t>завданнями</a:t>
            </a:r>
            <a:r>
              <a:rPr lang="uk-UA" dirty="0"/>
              <a:t>, що мають бути вирішені у процесі викладання дисципліни, є теоретична та практична підготовка студентів в опануванні економічних основ технологічного розвитку, галузевих особливостей управління системами технологій матеріальної та нематеріальної сфер виробництва, аналіз та оцінка техніко-економічної й екологічної ефективності промислових технологій, якості технологічних рішень на підприємстві.</a:t>
            </a: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передбачає формування та розвиток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студентів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загальних та фахових </a:t>
            </a:r>
            <a:r>
              <a:rPr lang="uk-UA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до абстрактного мислення, аналізу, синтезу.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застосовувати знання у практичних ситуаціях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 </a:t>
            </a:r>
            <a:r>
              <a:rPr lang="uk-UA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розуміння предметної області та розуміння професійної </a:t>
            </a:r>
            <a:r>
              <a:rPr lang="uk-UA" sz="3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</a:p>
          <a:p>
            <a:pPr algn="just">
              <a:spcAft>
                <a:spcPts val="0"/>
              </a:spcAft>
            </a:pPr>
            <a:r>
              <a:rPr lang="uk-UA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 та описувати характеристики організації.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аналізувати результати діяльності організації, зіставляти їх з факторами впливу зовнішнього та внутрішнього середовища.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 перспективи розвитку організації.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управляти організацією та її підрозділами через реалізацію функцій менеджменту,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планувати діяльність організації та управляти часом.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оцінювати виконувані роботи, забезпечувати їх якість та мотивувати персонал організації.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аналізувати й структурувати проблеми організації, формувати обґрунтовані рішення.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Програмні </a:t>
            </a:r>
            <a:r>
              <a:rPr lang="uk-UA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 навчання:</a:t>
            </a:r>
            <a:endParaRPr lang="ru-R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Описувати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функціональних сфер діяльності організації.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пошуку, збирання та аналізу інформації, розрахунку показників для обґрунтування управлінських рішень.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організаційного проектування.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менеджменту для забезпечення ефективності діяльності організації.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правові, соціальні та економічні наслідки функціонування організації.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діяти соціально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громадсько свідомо на основі етичних міркувань (мотивів), повагу до різноманітності та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міжкультурності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самостійної роботи, гнучкого мислення, відкритості до нових знань, бути критичним і самокритичним.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індивідуально та/або в групі під керівництвом лідера.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Перел</a:t>
            </a:r>
            <a:r>
              <a:rPr lang="uk-UA" dirty="0"/>
              <a:t>і</a:t>
            </a:r>
            <a:r>
              <a:rPr lang="ru-RU" dirty="0" smtClean="0"/>
              <a:t>к тем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системах</a:t>
            </a:r>
          </a:p>
          <a:p>
            <a:pPr algn="just">
              <a:buNone/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Технологічний розвиток і його закономірності.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Сучасний технологічний розвиток на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рівні підприємства</a:t>
            </a:r>
          </a:p>
          <a:p>
            <a:pPr algn="just"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управління виробничими ризиками.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6.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Економічна оцінка технологій.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Оцінка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вибір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Галузеві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РЕКОМЕНДОВАНА ЛІТЕРАТУРА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err="1"/>
              <a:t>Рекомендовані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endParaRPr lang="ru-RU" dirty="0"/>
          </a:p>
          <a:p>
            <a:pPr>
              <a:buNone/>
            </a:pPr>
            <a:r>
              <a:rPr lang="ru-RU" dirty="0"/>
              <a:t>1. Гончарова Н.Е. Технологический менеджмент: Конспект лекций. — М.:</a:t>
            </a:r>
          </a:p>
          <a:p>
            <a:pPr>
              <a:buNone/>
            </a:pPr>
            <a:r>
              <a:rPr lang="ru-RU" dirty="0"/>
              <a:t>"Приор-</a:t>
            </a:r>
            <a:r>
              <a:rPr lang="ru-RU" dirty="0" err="1"/>
              <a:t>издат</a:t>
            </a:r>
            <a:r>
              <a:rPr lang="ru-RU" dirty="0"/>
              <a:t>", 2005. — 176 с.</a:t>
            </a:r>
          </a:p>
          <a:p>
            <a:pPr>
              <a:buNone/>
            </a:pPr>
            <a:r>
              <a:rPr lang="ru-RU" dirty="0"/>
              <a:t>2. </a:t>
            </a:r>
            <a:r>
              <a:rPr lang="ru-RU" dirty="0" err="1"/>
              <a:t>Крижний</a:t>
            </a:r>
            <a:r>
              <a:rPr lang="ru-RU" dirty="0"/>
              <a:t> Г.К. </a:t>
            </a:r>
            <a:r>
              <a:rPr lang="ru-RU" dirty="0" err="1"/>
              <a:t>Стратегічний</a:t>
            </a:r>
            <a:r>
              <a:rPr lang="ru-RU" dirty="0"/>
              <a:t> </a:t>
            </a:r>
            <a:r>
              <a:rPr lang="ru-RU" dirty="0" err="1"/>
              <a:t>технологічний</a:t>
            </a:r>
            <a:r>
              <a:rPr lang="ru-RU" dirty="0"/>
              <a:t> менеджмент: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. </a:t>
            </a:r>
            <a:r>
              <a:rPr lang="ru-RU" dirty="0" smtClean="0"/>
              <a:t>– Х</a:t>
            </a:r>
            <a:r>
              <a:rPr lang="ru-RU" dirty="0"/>
              <a:t>.:НТУ «ХПІ», 2003.-448с.</a:t>
            </a:r>
          </a:p>
          <a:p>
            <a:pPr>
              <a:buNone/>
            </a:pPr>
            <a:r>
              <a:rPr lang="ru-RU" dirty="0"/>
              <a:t>3.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інноваційного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у </a:t>
            </a:r>
            <a:r>
              <a:rPr lang="ru-RU" dirty="0" err="1"/>
              <a:t>контексті</a:t>
            </a:r>
            <a:endParaRPr lang="ru-RU" dirty="0"/>
          </a:p>
          <a:p>
            <a:pPr>
              <a:buNone/>
            </a:pPr>
            <a:r>
              <a:rPr lang="ru-RU" dirty="0" err="1"/>
              <a:t>інституціоналізму</a:t>
            </a:r>
            <a:r>
              <a:rPr lang="ru-RU" dirty="0"/>
              <a:t>: </a:t>
            </a:r>
            <a:r>
              <a:rPr lang="ru-RU" dirty="0" err="1"/>
              <a:t>монографія</a:t>
            </a:r>
            <a:r>
              <a:rPr lang="ru-RU" dirty="0"/>
              <a:t> / </a:t>
            </a:r>
            <a:r>
              <a:rPr lang="ru-RU" dirty="0" err="1"/>
              <a:t>Н.П.Гончарова</a:t>
            </a:r>
            <a:r>
              <a:rPr lang="ru-RU" dirty="0"/>
              <a:t>, Г.О. </a:t>
            </a:r>
            <a:r>
              <a:rPr lang="ru-RU" dirty="0" err="1"/>
              <a:t>Швиданенко</a:t>
            </a:r>
            <a:r>
              <a:rPr lang="ru-RU" dirty="0"/>
              <a:t>, І.С.</a:t>
            </a:r>
          </a:p>
          <a:p>
            <a:pPr>
              <a:buNone/>
            </a:pPr>
            <a:r>
              <a:rPr lang="ru-RU" dirty="0" err="1"/>
              <a:t>Капарулін</a:t>
            </a:r>
            <a:r>
              <a:rPr lang="ru-RU" dirty="0"/>
              <a:t> [та </a:t>
            </a:r>
            <a:r>
              <a:rPr lang="ru-RU" dirty="0" err="1"/>
              <a:t>ін</a:t>
            </a:r>
            <a:r>
              <a:rPr lang="ru-RU" dirty="0"/>
              <a:t>.] ; за </a:t>
            </a:r>
            <a:r>
              <a:rPr lang="ru-RU" dirty="0" err="1"/>
              <a:t>заг</a:t>
            </a:r>
            <a:r>
              <a:rPr lang="ru-RU" dirty="0"/>
              <a:t>. ред. канд. </a:t>
            </a:r>
            <a:r>
              <a:rPr lang="ru-RU" dirty="0" err="1"/>
              <a:t>екон.наук</a:t>
            </a:r>
            <a:r>
              <a:rPr lang="ru-RU" dirty="0"/>
              <a:t>, проф.. Г.О. </a:t>
            </a:r>
            <a:r>
              <a:rPr lang="ru-RU" dirty="0" err="1"/>
              <a:t>Швиданенко</a:t>
            </a:r>
            <a:r>
              <a:rPr lang="ru-RU" dirty="0"/>
              <a:t>. –</a:t>
            </a:r>
          </a:p>
          <a:p>
            <a:pPr>
              <a:buNone/>
            </a:pPr>
            <a:r>
              <a:rPr lang="ru-RU" dirty="0"/>
              <a:t>К.: КНЕУ, 2012. – 225 с.</a:t>
            </a:r>
          </a:p>
          <a:p>
            <a:pPr>
              <a:buNone/>
            </a:pPr>
            <a:r>
              <a:rPr lang="ru-RU" dirty="0"/>
              <a:t>4. </a:t>
            </a:r>
            <a:r>
              <a:rPr lang="ru-RU" dirty="0" err="1"/>
              <a:t>Технологічна</a:t>
            </a:r>
            <a:r>
              <a:rPr lang="ru-RU" dirty="0"/>
              <a:t> </a:t>
            </a:r>
            <a:r>
              <a:rPr lang="ru-RU" dirty="0" err="1"/>
              <a:t>модернізація</a:t>
            </a:r>
            <a:r>
              <a:rPr lang="ru-RU" dirty="0"/>
              <a:t> в </a:t>
            </a:r>
            <a:r>
              <a:rPr lang="ru-RU" dirty="0" err="1"/>
              <a:t>європейській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: </a:t>
            </a:r>
            <a:r>
              <a:rPr lang="ru-RU" dirty="0" err="1"/>
              <a:t>монографія</a:t>
            </a:r>
            <a:r>
              <a:rPr lang="ru-RU" dirty="0"/>
              <a:t> / О.С.</a:t>
            </a:r>
          </a:p>
          <a:p>
            <a:pPr>
              <a:buNone/>
            </a:pPr>
            <a:r>
              <a:rPr lang="ru-RU" dirty="0" err="1"/>
              <a:t>Бурміч</a:t>
            </a:r>
            <a:r>
              <a:rPr lang="ru-RU" dirty="0"/>
              <a:t>, О.Д. </a:t>
            </a:r>
            <a:r>
              <a:rPr lang="ru-RU" dirty="0" err="1"/>
              <a:t>Лук’яненко</a:t>
            </a:r>
            <a:r>
              <a:rPr lang="ru-RU" dirty="0"/>
              <a:t>, Є.Г. Панченко, В.І. </a:t>
            </a:r>
            <a:r>
              <a:rPr lang="ru-RU" dirty="0" err="1"/>
              <a:t>Чужиков</a:t>
            </a:r>
            <a:r>
              <a:rPr lang="ru-RU" dirty="0"/>
              <a:t> ; за наук. ред. В.І.</a:t>
            </a:r>
          </a:p>
          <a:p>
            <a:pPr>
              <a:buNone/>
            </a:pPr>
            <a:r>
              <a:rPr lang="ru-RU" dirty="0" err="1"/>
              <a:t>Чужикова</a:t>
            </a:r>
            <a:r>
              <a:rPr lang="ru-RU" dirty="0"/>
              <a:t> – К.: КНЕУ,2013. – 266 с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431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  Міністерство освіти і науки України Херсонський державний університет Факультет економіки та менеджменту Кафедра менеджменту і адміністрування   ”Технологічний менеджмент”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1</cp:lastModifiedBy>
  <cp:revision>17</cp:revision>
  <dcterms:created xsi:type="dcterms:W3CDTF">2020-05-28T12:18:49Z</dcterms:created>
  <dcterms:modified xsi:type="dcterms:W3CDTF">2020-06-05T09:19:26Z</dcterms:modified>
</cp:coreProperties>
</file>