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158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16D98-CBF9-4A3E-9876-1C54180A8CC9}" type="datetimeFigureOut">
              <a:rPr lang="en-US" smtClean="0"/>
              <a:pPr/>
              <a:t>6/5/2020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F7297-92B8-462A-A1CB-E88940BA4A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16D98-CBF9-4A3E-9876-1C54180A8CC9}" type="datetimeFigureOut">
              <a:rPr lang="en-US" smtClean="0"/>
              <a:pPr/>
              <a:t>6/5/2020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F7297-92B8-462A-A1CB-E88940BA4A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16D98-CBF9-4A3E-9876-1C54180A8CC9}" type="datetimeFigureOut">
              <a:rPr lang="en-US" smtClean="0"/>
              <a:pPr/>
              <a:t>6/5/2020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F7297-92B8-462A-A1CB-E88940BA4A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16D98-CBF9-4A3E-9876-1C54180A8CC9}" type="datetimeFigureOut">
              <a:rPr lang="en-US" smtClean="0"/>
              <a:pPr/>
              <a:t>6/5/2020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F7297-92B8-462A-A1CB-E88940BA4A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16D98-CBF9-4A3E-9876-1C54180A8CC9}" type="datetimeFigureOut">
              <a:rPr lang="en-US" smtClean="0"/>
              <a:pPr/>
              <a:t>6/5/2020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F7297-92B8-462A-A1CB-E88940BA4A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16D98-CBF9-4A3E-9876-1C54180A8CC9}" type="datetimeFigureOut">
              <a:rPr lang="en-US" smtClean="0"/>
              <a:pPr/>
              <a:t>6/5/2020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F7297-92B8-462A-A1CB-E88940BA4A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16D98-CBF9-4A3E-9876-1C54180A8CC9}" type="datetimeFigureOut">
              <a:rPr lang="en-US" smtClean="0"/>
              <a:pPr/>
              <a:t>6/5/2020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F7297-92B8-462A-A1CB-E88940BA4A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16D98-CBF9-4A3E-9876-1C54180A8CC9}" type="datetimeFigureOut">
              <a:rPr lang="en-US" smtClean="0"/>
              <a:pPr/>
              <a:t>6/5/2020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F7297-92B8-462A-A1CB-E88940BA4A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16D98-CBF9-4A3E-9876-1C54180A8CC9}" type="datetimeFigureOut">
              <a:rPr lang="en-US" smtClean="0"/>
              <a:pPr/>
              <a:t>6/5/2020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F7297-92B8-462A-A1CB-E88940BA4A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16D98-CBF9-4A3E-9876-1C54180A8CC9}" type="datetimeFigureOut">
              <a:rPr lang="en-US" smtClean="0"/>
              <a:pPr/>
              <a:t>6/5/2020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F7297-92B8-462A-A1CB-E88940BA4A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16D98-CBF9-4A3E-9876-1C54180A8CC9}" type="datetimeFigureOut">
              <a:rPr lang="en-US" smtClean="0"/>
              <a:pPr/>
              <a:t>6/5/2020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F7297-92B8-462A-A1CB-E88940BA4A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00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816D98-CBF9-4A3E-9876-1C54180A8CC9}" type="datetimeFigureOut">
              <a:rPr lang="en-US" smtClean="0"/>
              <a:pPr/>
              <a:t>6/5/2020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5F7297-92B8-462A-A1CB-E88940BA4AB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500042"/>
            <a:ext cx="8101042" cy="5357849"/>
          </a:xfrm>
        </p:spPr>
        <p:txBody>
          <a:bodyPr>
            <a:normAutofit fontScale="90000"/>
          </a:bodyPr>
          <a:lstStyle/>
          <a:p>
            <a:r>
              <a:rPr lang="uk-UA" sz="2700" b="1" dirty="0" smtClean="0"/>
              <a:t/>
            </a:r>
            <a:br>
              <a:rPr lang="uk-UA" sz="2700" b="1" dirty="0" smtClean="0"/>
            </a:br>
            <a:r>
              <a:rPr lang="uk-UA" sz="2700" b="1" dirty="0"/>
              <a:t/>
            </a:r>
            <a:br>
              <a:rPr lang="uk-UA" sz="2700" b="1" dirty="0"/>
            </a:br>
            <a:r>
              <a:rPr lang="uk-UA" sz="2700" b="1" dirty="0" smtClean="0"/>
              <a:t>Міністерство </a:t>
            </a:r>
            <a:r>
              <a:rPr lang="uk-UA" sz="2700" b="1" dirty="0"/>
              <a:t>освіти і науки України</a:t>
            </a:r>
            <a:r>
              <a:rPr lang="ru-RU" sz="2700" dirty="0"/>
              <a:t/>
            </a:r>
            <a:br>
              <a:rPr lang="ru-RU" sz="2700" dirty="0"/>
            </a:br>
            <a:r>
              <a:rPr lang="uk-UA" sz="2700" b="1" dirty="0"/>
              <a:t>Херсонський державний університет</a:t>
            </a:r>
            <a:r>
              <a:rPr lang="ru-RU" sz="2700" dirty="0"/>
              <a:t/>
            </a:r>
            <a:br>
              <a:rPr lang="ru-RU" sz="2700" dirty="0"/>
            </a:br>
            <a:r>
              <a:rPr lang="uk-UA" sz="2700" b="1" dirty="0"/>
              <a:t>Факультет економіки та менеджменту</a:t>
            </a:r>
            <a:r>
              <a:rPr lang="ru-RU" sz="2700" dirty="0"/>
              <a:t/>
            </a:r>
            <a:br>
              <a:rPr lang="ru-RU" sz="2700" dirty="0"/>
            </a:br>
            <a:r>
              <a:rPr lang="uk-UA" sz="2700" b="1" dirty="0"/>
              <a:t>Кафедра </a:t>
            </a:r>
            <a:r>
              <a:rPr lang="uk-UA" sz="2700" b="1" dirty="0" smtClean="0"/>
              <a:t>менеджменту і адміністрування</a:t>
            </a:r>
            <a:r>
              <a:rPr lang="ru-RU" sz="2700" dirty="0"/>
              <a:t/>
            </a:r>
            <a:br>
              <a:rPr lang="ru-RU" sz="2700" dirty="0"/>
            </a:br>
            <a:r>
              <a:rPr lang="ru-RU" sz="2700" dirty="0"/>
              <a:t/>
            </a:r>
            <a:br>
              <a:rPr lang="ru-RU" sz="2700" dirty="0"/>
            </a:br>
            <a:r>
              <a:rPr lang="uk-UA" sz="2700" dirty="0"/>
              <a:t> </a:t>
            </a:r>
            <a:r>
              <a:rPr lang="uk-UA" sz="2700" b="1" dirty="0" smtClean="0"/>
              <a:t>”Технологічний менеджмент”</a:t>
            </a:r>
            <a:r>
              <a:rPr lang="ru-RU" sz="2700" dirty="0"/>
              <a:t/>
            </a:r>
            <a:br>
              <a:rPr lang="ru-RU" sz="2700" dirty="0"/>
            </a:br>
            <a:r>
              <a:rPr lang="uk-UA" sz="2700" b="1" dirty="0"/>
              <a:t> </a:t>
            </a:r>
            <a:r>
              <a:rPr lang="ru-RU" sz="2700" dirty="0"/>
              <a:t/>
            </a:r>
            <a:br>
              <a:rPr lang="ru-RU" sz="2700" dirty="0"/>
            </a:br>
            <a:r>
              <a:rPr lang="uk-UA" sz="2700" dirty="0"/>
              <a:t>Галузь знань </a:t>
            </a:r>
            <a:r>
              <a:rPr lang="uk-UA" sz="2700" u="sng" dirty="0"/>
              <a:t>07 Управління та адміністрування</a:t>
            </a:r>
            <a:r>
              <a:rPr lang="ru-RU" sz="2700" dirty="0"/>
              <a:t/>
            </a:r>
            <a:br>
              <a:rPr lang="ru-RU" sz="2700" dirty="0"/>
            </a:br>
            <a:r>
              <a:rPr lang="uk-UA" sz="2700" dirty="0"/>
              <a:t>Спеціальність </a:t>
            </a:r>
            <a:r>
              <a:rPr lang="uk-UA" sz="2700" dirty="0" smtClean="0"/>
              <a:t>073 «Менеджмент»</a:t>
            </a:r>
            <a:r>
              <a:rPr lang="ru-RU" sz="2700" dirty="0"/>
              <a:t/>
            </a:r>
            <a:br>
              <a:rPr lang="ru-RU" sz="2700" dirty="0"/>
            </a:br>
            <a:r>
              <a:rPr lang="uk-UA" sz="2700" dirty="0"/>
              <a:t>Ступінь вищої освіти </a:t>
            </a:r>
            <a:r>
              <a:rPr lang="uk-UA" sz="2700" u="sng" dirty="0"/>
              <a:t>бакалавр</a:t>
            </a:r>
            <a:r>
              <a:rPr lang="ru-RU" sz="2700" dirty="0"/>
              <a:t/>
            </a:r>
            <a:br>
              <a:rPr lang="ru-RU" sz="2700" dirty="0"/>
            </a:br>
            <a:r>
              <a:rPr lang="ru-RU" sz="2700" dirty="0"/>
              <a:t/>
            </a:r>
            <a:br>
              <a:rPr lang="ru-RU" sz="2700" dirty="0"/>
            </a:br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uk-UA" sz="2700" b="1" dirty="0" smtClean="0"/>
              <a:t>ХЕРСОН</a:t>
            </a:r>
            <a:r>
              <a:rPr lang="ru-RU" sz="2700" dirty="0"/>
              <a:t/>
            </a:r>
            <a:br>
              <a:rPr lang="ru-RU" sz="2700" dirty="0"/>
            </a:br>
            <a:r>
              <a:rPr lang="uk-UA" sz="2700" dirty="0"/>
              <a:t> </a:t>
            </a:r>
            <a:r>
              <a:rPr lang="ru-RU" dirty="0"/>
              <a:t/>
            </a:r>
            <a:br>
              <a:rPr lang="ru-RU" dirty="0"/>
            </a:b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ru-RU" dirty="0" smtClean="0"/>
              <a:t>	</a:t>
            </a:r>
            <a:r>
              <a:rPr lang="ru-RU" dirty="0"/>
              <a:t>Мета </a:t>
            </a:r>
            <a:r>
              <a:rPr lang="ru-RU" dirty="0" err="1"/>
              <a:t>навчальної</a:t>
            </a:r>
            <a:r>
              <a:rPr lang="ru-RU" dirty="0"/>
              <a:t> </a:t>
            </a:r>
            <a:r>
              <a:rPr lang="ru-RU" dirty="0" err="1"/>
              <a:t>дисципліни</a:t>
            </a:r>
            <a:r>
              <a:rPr lang="ru-RU" dirty="0"/>
              <a:t> “</a:t>
            </a:r>
            <a:r>
              <a:rPr lang="ru-RU" dirty="0" err="1"/>
              <a:t>Технологічний</a:t>
            </a:r>
            <a:r>
              <a:rPr lang="ru-RU" dirty="0"/>
              <a:t> менеджмент” </a:t>
            </a:r>
            <a:r>
              <a:rPr lang="ru-RU" dirty="0" err="1"/>
              <a:t>полягає</a:t>
            </a:r>
            <a:r>
              <a:rPr lang="ru-RU" dirty="0"/>
              <a:t> у </a:t>
            </a:r>
            <a:r>
              <a:rPr lang="ru-RU" dirty="0" err="1"/>
              <a:t>вивченні</a:t>
            </a:r>
            <a:r>
              <a:rPr lang="ru-RU" dirty="0"/>
              <a:t> </a:t>
            </a:r>
            <a:r>
              <a:rPr lang="ru-RU" dirty="0" err="1"/>
              <a:t>теоретичних</a:t>
            </a:r>
            <a:r>
              <a:rPr lang="ru-RU" dirty="0"/>
              <a:t> основ та </a:t>
            </a:r>
            <a:r>
              <a:rPr lang="ru-RU" dirty="0" err="1"/>
              <a:t>оволодіння</a:t>
            </a:r>
            <a:r>
              <a:rPr lang="ru-RU" dirty="0"/>
              <a:t> </a:t>
            </a:r>
            <a:r>
              <a:rPr lang="ru-RU" dirty="0" err="1"/>
              <a:t>практичними</a:t>
            </a:r>
            <a:r>
              <a:rPr lang="ru-RU" dirty="0"/>
              <a:t> </a:t>
            </a:r>
            <a:r>
              <a:rPr lang="ru-RU" dirty="0" err="1"/>
              <a:t>навичками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 </a:t>
            </a:r>
            <a:r>
              <a:rPr lang="ru-RU" dirty="0" err="1"/>
              <a:t>технологічними</a:t>
            </a:r>
            <a:r>
              <a:rPr lang="ru-RU" dirty="0"/>
              <a:t> </a:t>
            </a:r>
            <a:r>
              <a:rPr lang="ru-RU" dirty="0" err="1"/>
              <a:t>процесами</a:t>
            </a:r>
            <a:r>
              <a:rPr lang="ru-RU" dirty="0"/>
              <a:t> в </a:t>
            </a:r>
            <a:r>
              <a:rPr lang="ru-RU" dirty="0" err="1"/>
              <a:t>різних</a:t>
            </a:r>
            <a:r>
              <a:rPr lang="ru-RU" dirty="0"/>
              <a:t> </a:t>
            </a:r>
            <a:r>
              <a:rPr lang="ru-RU" dirty="0" err="1"/>
              <a:t>галузях</a:t>
            </a:r>
            <a:r>
              <a:rPr lang="ru-RU" dirty="0"/>
              <a:t> </a:t>
            </a:r>
            <a:r>
              <a:rPr lang="ru-RU" dirty="0" err="1"/>
              <a:t>господарства</a:t>
            </a:r>
            <a:r>
              <a:rPr lang="ru-RU" dirty="0"/>
              <a:t> за видами </a:t>
            </a:r>
            <a:r>
              <a:rPr lang="ru-RU" dirty="0" err="1"/>
              <a:t>економічної</a:t>
            </a:r>
            <a:r>
              <a:rPr lang="ru-RU" dirty="0"/>
              <a:t> </a:t>
            </a:r>
            <a:r>
              <a:rPr lang="ru-RU" dirty="0" err="1" smtClean="0"/>
              <a:t>діяльності</a:t>
            </a:r>
            <a:r>
              <a:rPr lang="ru-RU" dirty="0" smtClean="0"/>
              <a:t>.    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ru-RU" dirty="0"/>
              <a:t> </a:t>
            </a:r>
            <a:r>
              <a:rPr lang="ru-RU" dirty="0" smtClean="0"/>
              <a:t>              </a:t>
            </a:r>
            <a:r>
              <a:rPr lang="uk-UA" dirty="0" smtClean="0"/>
              <a:t>Основними </a:t>
            </a:r>
            <a:r>
              <a:rPr lang="uk-UA" b="1" dirty="0"/>
              <a:t>завданнями</a:t>
            </a:r>
            <a:r>
              <a:rPr lang="uk-UA" dirty="0"/>
              <a:t>, що мають бути вирішені у процесі викладання дисципліни, є теоретична та практична підготовка студентів в опануванні економічних основ технологічного розвитку, галузевих особливостей управління системами технологій матеріальної та нематеріальної сфер виробництва, аналіз та оцінка техніко-економічної й екологічної ефективності промислових технологій, якості технологічних рішень на підприємстві.</a:t>
            </a:r>
            <a:endParaRPr lang="ru-RU" dirty="0"/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uk-UA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Вивчення навчальної дисципліни передбачає формування та розвиток </a:t>
            </a:r>
            <a:r>
              <a:rPr lang="uk-UA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студентів</a:t>
            </a:r>
            <a:r>
              <a:rPr lang="uk-UA"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загальних та фахових </a:t>
            </a:r>
            <a:r>
              <a:rPr lang="uk-UA" sz="29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компетентностей</a:t>
            </a:r>
            <a:r>
              <a:rPr lang="uk-UA"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29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uk-UA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Здатність до абстрактного мислення, аналізу, синтезу. </a:t>
            </a:r>
            <a:endParaRPr lang="ru-RU" sz="30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uk-UA" sz="30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Здатність </a:t>
            </a:r>
            <a:r>
              <a:rPr lang="uk-UA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застосовувати знання у практичних ситуаціях </a:t>
            </a:r>
            <a:endParaRPr lang="ru-RU" sz="30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uk-UA" sz="3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Знання </a:t>
            </a:r>
            <a:r>
              <a:rPr lang="uk-UA" sz="3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 розуміння предметної області та розуміння професійної </a:t>
            </a:r>
            <a:r>
              <a:rPr lang="uk-UA" sz="3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діяльності</a:t>
            </a:r>
          </a:p>
          <a:p>
            <a:pPr algn="just">
              <a:spcAft>
                <a:spcPts val="0"/>
              </a:spcAft>
            </a:pPr>
            <a:r>
              <a:rPr lang="uk-UA" sz="30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Здатність </a:t>
            </a:r>
            <a:r>
              <a:rPr lang="uk-UA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визначати та описувати характеристики організації. </a:t>
            </a:r>
            <a:endParaRPr lang="ru-RU" sz="30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uk-UA" sz="30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Здатність </a:t>
            </a:r>
            <a:r>
              <a:rPr lang="uk-UA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аналізувати результати діяльності організації, зіставляти їх з факторами впливу зовнішнього та внутрішнього середовища. </a:t>
            </a:r>
            <a:endParaRPr lang="ru-RU" sz="30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uk-UA" sz="30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Здатність </a:t>
            </a:r>
            <a:r>
              <a:rPr lang="uk-UA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визначати перспективи розвитку організації. </a:t>
            </a:r>
            <a:endParaRPr lang="ru-RU" sz="30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uk-UA" sz="30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Здатність </a:t>
            </a:r>
            <a:r>
              <a:rPr lang="uk-UA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управляти організацією та її підрозділами через реалізацію функцій менеджменту, </a:t>
            </a:r>
            <a:endParaRPr lang="ru-RU" sz="30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uk-UA" sz="30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Здатність </a:t>
            </a:r>
            <a:r>
              <a:rPr lang="uk-UA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планувати діяльність організації та управляти часом. </a:t>
            </a:r>
            <a:endParaRPr lang="ru-RU" sz="30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uk-UA" sz="30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Здатність </a:t>
            </a:r>
            <a:r>
              <a:rPr lang="uk-UA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оцінювати виконувані роботи, забезпечувати їх якість та мотивувати персонал організації. </a:t>
            </a:r>
            <a:endParaRPr lang="ru-RU" sz="30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uk-UA" sz="30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Здатність </a:t>
            </a:r>
            <a:r>
              <a:rPr lang="uk-UA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аналізувати й структурувати проблеми організації, формувати обґрунтовані рішення. </a:t>
            </a:r>
            <a:endParaRPr lang="ru-RU" sz="30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uk-UA" sz="30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Програмні </a:t>
            </a:r>
            <a:r>
              <a:rPr lang="uk-UA" sz="3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результати навчання:</a:t>
            </a:r>
            <a:endParaRPr lang="ru-RU" sz="3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uk-UA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Описувати </a:t>
            </a:r>
            <a:r>
              <a:rPr lang="uk-UA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зміст функціональних сфер діяльності організації. </a:t>
            </a:r>
            <a:endParaRPr lang="ru-RU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Виявляти </a:t>
            </a:r>
            <a:r>
              <a:rPr lang="uk-UA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навички пошуку, збирання та аналізу інформації, розрахунку показників для обґрунтування управлінських рішень. </a:t>
            </a:r>
            <a:endParaRPr lang="ru-RU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Виявляти </a:t>
            </a:r>
            <a:r>
              <a:rPr lang="uk-UA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навички організаційного проектування. </a:t>
            </a:r>
            <a:endParaRPr lang="ru-RU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Застосовувати </a:t>
            </a:r>
            <a:r>
              <a:rPr lang="uk-UA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 менеджменту для забезпечення ефективності діяльності організації. </a:t>
            </a:r>
            <a:endParaRPr lang="ru-RU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Оцінювати </a:t>
            </a:r>
            <a:r>
              <a:rPr lang="uk-UA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правові, соціальні та економічні наслідки функціонування організації. </a:t>
            </a:r>
            <a:endParaRPr lang="ru-RU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Демонструвати </a:t>
            </a:r>
            <a:r>
              <a:rPr lang="uk-UA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здатність діяти соціально </a:t>
            </a:r>
            <a:r>
              <a:rPr lang="uk-UA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відповідально</a:t>
            </a:r>
            <a:r>
              <a:rPr lang="uk-UA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громадсько свідомо на основі етичних міркувань (мотивів), повагу до різноманітності та </a:t>
            </a:r>
            <a:r>
              <a:rPr lang="uk-UA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міжкультурності</a:t>
            </a:r>
            <a:r>
              <a:rPr lang="uk-UA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Демонструвати </a:t>
            </a:r>
            <a:r>
              <a:rPr lang="uk-UA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навички самостійної роботи, гнучкого мислення, відкритості до нових знань, бути критичним і самокритичним. </a:t>
            </a:r>
            <a:endParaRPr lang="ru-RU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Виконувати </a:t>
            </a:r>
            <a:r>
              <a:rPr lang="uk-UA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дослідження індивідуально та/або в групі під керівництвом лідера. </a:t>
            </a:r>
            <a:endParaRPr lang="ru-RU" sz="3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Перел</a:t>
            </a:r>
            <a:r>
              <a:rPr lang="uk-UA" dirty="0"/>
              <a:t>і</a:t>
            </a:r>
            <a:r>
              <a:rPr lang="ru-RU" dirty="0" smtClean="0"/>
              <a:t>к тем</a:t>
            </a:r>
            <a:endParaRPr lang="en-US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>
              <a:buNone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1.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Основи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управління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технологічними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системами.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None/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Структурна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організація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процесу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управління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технологічних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системах</a:t>
            </a:r>
          </a:p>
          <a:p>
            <a:pPr algn="just">
              <a:buNone/>
            </a:pPr>
            <a:r>
              <a:rPr lang="uk-UA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Тема 3.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Технологічний розвиток і його закономірності.</a:t>
            </a:r>
            <a:r>
              <a:rPr lang="uk-UA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None/>
            </a:pPr>
            <a:r>
              <a:rPr lang="uk-UA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Тема 4.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Сучасний технологічний розвиток на </a:t>
            </a:r>
            <a:r>
              <a:rPr lang="uk-UA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рівні підприємства</a:t>
            </a:r>
          </a:p>
          <a:p>
            <a:pPr algn="just">
              <a:buNone/>
            </a:pPr>
            <a:r>
              <a:rPr lang="uk-UA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5.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Методи управління виробничими ризиками.</a:t>
            </a:r>
            <a:r>
              <a:rPr lang="uk-UA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None/>
            </a:pPr>
            <a:r>
              <a:rPr lang="uk-UA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Тема 6.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Економічна оцінка технологій.</a:t>
            </a:r>
            <a:r>
              <a:rPr lang="uk-UA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buNone/>
            </a:pP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Тема </a:t>
            </a:r>
            <a:r>
              <a:rPr lang="uk-UA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7</a:t>
            </a: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Оцінка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та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вибір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технологічних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рішень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на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підприємстві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ru-RU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buNone/>
            </a:pP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Тема </a:t>
            </a:r>
            <a:r>
              <a:rPr lang="uk-UA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8</a:t>
            </a: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Галузеві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особливості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технологічного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розвитку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України</a:t>
            </a:r>
            <a:endParaRPr lang="ru-RU" sz="2400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/>
          </a:bodyPr>
          <a:lstStyle/>
          <a:p>
            <a:r>
              <a:rPr lang="uk-UA" sz="2400" b="1" dirty="0" smtClean="0"/>
              <a:t>РЕКОМЕНДОВАНА ЛІТЕРАТУРА</a:t>
            </a:r>
            <a:endParaRPr lang="en-US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197493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dirty="0" err="1"/>
              <a:t>Рекомендовані</a:t>
            </a:r>
            <a:r>
              <a:rPr lang="ru-RU" dirty="0"/>
              <a:t> </a:t>
            </a:r>
            <a:r>
              <a:rPr lang="ru-RU" dirty="0" err="1"/>
              <a:t>інформаційні</a:t>
            </a:r>
            <a:r>
              <a:rPr lang="ru-RU" dirty="0"/>
              <a:t> </a:t>
            </a:r>
            <a:r>
              <a:rPr lang="ru-RU" dirty="0" err="1"/>
              <a:t>джерела</a:t>
            </a:r>
            <a:endParaRPr lang="ru-RU" dirty="0"/>
          </a:p>
          <a:p>
            <a:pPr>
              <a:buNone/>
            </a:pPr>
            <a:r>
              <a:rPr lang="ru-RU" dirty="0"/>
              <a:t>1. Гончарова Н.Е. Технологический менеджмент: Конспект лекций. — М.:</a:t>
            </a:r>
          </a:p>
          <a:p>
            <a:pPr>
              <a:buNone/>
            </a:pPr>
            <a:r>
              <a:rPr lang="ru-RU" dirty="0"/>
              <a:t>"Приор-</a:t>
            </a:r>
            <a:r>
              <a:rPr lang="ru-RU" dirty="0" err="1"/>
              <a:t>издат</a:t>
            </a:r>
            <a:r>
              <a:rPr lang="ru-RU" dirty="0"/>
              <a:t>", 2005. — 176 с.</a:t>
            </a:r>
          </a:p>
          <a:p>
            <a:pPr>
              <a:buNone/>
            </a:pPr>
            <a:r>
              <a:rPr lang="ru-RU" dirty="0"/>
              <a:t>2. </a:t>
            </a:r>
            <a:r>
              <a:rPr lang="ru-RU" dirty="0" err="1"/>
              <a:t>Крижний</a:t>
            </a:r>
            <a:r>
              <a:rPr lang="ru-RU" dirty="0"/>
              <a:t> Г.К. </a:t>
            </a:r>
            <a:r>
              <a:rPr lang="ru-RU" dirty="0" err="1"/>
              <a:t>Стратегічний</a:t>
            </a:r>
            <a:r>
              <a:rPr lang="ru-RU" dirty="0"/>
              <a:t> </a:t>
            </a:r>
            <a:r>
              <a:rPr lang="ru-RU" dirty="0" err="1"/>
              <a:t>технологічний</a:t>
            </a:r>
            <a:r>
              <a:rPr lang="ru-RU" dirty="0"/>
              <a:t> менеджмент: </a:t>
            </a:r>
            <a:r>
              <a:rPr lang="ru-RU" dirty="0" err="1"/>
              <a:t>Навч</a:t>
            </a:r>
            <a:r>
              <a:rPr lang="ru-RU" dirty="0"/>
              <a:t>. </a:t>
            </a:r>
            <a:r>
              <a:rPr lang="ru-RU" dirty="0" err="1"/>
              <a:t>Посібник</a:t>
            </a:r>
            <a:r>
              <a:rPr lang="ru-RU" dirty="0"/>
              <a:t>. </a:t>
            </a:r>
            <a:r>
              <a:rPr lang="ru-RU" dirty="0" smtClean="0"/>
              <a:t>– Х</a:t>
            </a:r>
            <a:r>
              <a:rPr lang="ru-RU" dirty="0"/>
              <a:t>.:НТУ «ХПІ», 2003.-448с.</a:t>
            </a:r>
          </a:p>
          <a:p>
            <a:pPr>
              <a:buNone/>
            </a:pPr>
            <a:r>
              <a:rPr lang="ru-RU" dirty="0"/>
              <a:t>3. </a:t>
            </a:r>
            <a:r>
              <a:rPr lang="ru-RU" dirty="0" err="1"/>
              <a:t>Технології</a:t>
            </a:r>
            <a:r>
              <a:rPr lang="ru-RU" dirty="0"/>
              <a:t> </a:t>
            </a:r>
            <a:r>
              <a:rPr lang="ru-RU" dirty="0" err="1"/>
              <a:t>інноваційного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підприємства</a:t>
            </a:r>
            <a:r>
              <a:rPr lang="ru-RU" dirty="0"/>
              <a:t> у </a:t>
            </a:r>
            <a:r>
              <a:rPr lang="ru-RU" dirty="0" err="1"/>
              <a:t>контексті</a:t>
            </a:r>
            <a:endParaRPr lang="ru-RU" dirty="0"/>
          </a:p>
          <a:p>
            <a:pPr>
              <a:buNone/>
            </a:pPr>
            <a:r>
              <a:rPr lang="ru-RU" dirty="0" err="1"/>
              <a:t>інституціоналізму</a:t>
            </a:r>
            <a:r>
              <a:rPr lang="ru-RU" dirty="0"/>
              <a:t>: </a:t>
            </a:r>
            <a:r>
              <a:rPr lang="ru-RU" dirty="0" err="1"/>
              <a:t>монографія</a:t>
            </a:r>
            <a:r>
              <a:rPr lang="ru-RU" dirty="0"/>
              <a:t> / </a:t>
            </a:r>
            <a:r>
              <a:rPr lang="ru-RU" dirty="0" err="1"/>
              <a:t>Н.П.Гончарова</a:t>
            </a:r>
            <a:r>
              <a:rPr lang="ru-RU" dirty="0"/>
              <a:t>, Г.О. </a:t>
            </a:r>
            <a:r>
              <a:rPr lang="ru-RU" dirty="0" err="1"/>
              <a:t>Швиданенко</a:t>
            </a:r>
            <a:r>
              <a:rPr lang="ru-RU" dirty="0"/>
              <a:t>, І.С.</a:t>
            </a:r>
          </a:p>
          <a:p>
            <a:pPr>
              <a:buNone/>
            </a:pPr>
            <a:r>
              <a:rPr lang="ru-RU" dirty="0" err="1"/>
              <a:t>Капарулін</a:t>
            </a:r>
            <a:r>
              <a:rPr lang="ru-RU" dirty="0"/>
              <a:t> [та </a:t>
            </a:r>
            <a:r>
              <a:rPr lang="ru-RU" dirty="0" err="1"/>
              <a:t>ін</a:t>
            </a:r>
            <a:r>
              <a:rPr lang="ru-RU" dirty="0"/>
              <a:t>.] ; за </a:t>
            </a:r>
            <a:r>
              <a:rPr lang="ru-RU" dirty="0" err="1"/>
              <a:t>заг</a:t>
            </a:r>
            <a:r>
              <a:rPr lang="ru-RU" dirty="0"/>
              <a:t>. ред. канд. </a:t>
            </a:r>
            <a:r>
              <a:rPr lang="ru-RU" dirty="0" err="1"/>
              <a:t>екон.наук</a:t>
            </a:r>
            <a:r>
              <a:rPr lang="ru-RU" dirty="0"/>
              <a:t>, проф.. Г.О. </a:t>
            </a:r>
            <a:r>
              <a:rPr lang="ru-RU" dirty="0" err="1"/>
              <a:t>Швиданенко</a:t>
            </a:r>
            <a:r>
              <a:rPr lang="ru-RU" dirty="0"/>
              <a:t>. –</a:t>
            </a:r>
          </a:p>
          <a:p>
            <a:pPr>
              <a:buNone/>
            </a:pPr>
            <a:r>
              <a:rPr lang="ru-RU" dirty="0"/>
              <a:t>К.: КНЕУ, 2012. – 225 с.</a:t>
            </a:r>
          </a:p>
          <a:p>
            <a:pPr>
              <a:buNone/>
            </a:pPr>
            <a:r>
              <a:rPr lang="ru-RU" dirty="0"/>
              <a:t>4. </a:t>
            </a:r>
            <a:r>
              <a:rPr lang="ru-RU" dirty="0" err="1"/>
              <a:t>Технологічна</a:t>
            </a:r>
            <a:r>
              <a:rPr lang="ru-RU" dirty="0"/>
              <a:t> </a:t>
            </a:r>
            <a:r>
              <a:rPr lang="ru-RU" dirty="0" err="1"/>
              <a:t>модернізація</a:t>
            </a:r>
            <a:r>
              <a:rPr lang="ru-RU" dirty="0"/>
              <a:t> в </a:t>
            </a:r>
            <a:r>
              <a:rPr lang="ru-RU" dirty="0" err="1"/>
              <a:t>європейській</a:t>
            </a:r>
            <a:r>
              <a:rPr lang="ru-RU" dirty="0"/>
              <a:t> </a:t>
            </a:r>
            <a:r>
              <a:rPr lang="ru-RU" dirty="0" err="1"/>
              <a:t>економіці</a:t>
            </a:r>
            <a:r>
              <a:rPr lang="ru-RU" dirty="0"/>
              <a:t>: </a:t>
            </a:r>
            <a:r>
              <a:rPr lang="ru-RU" dirty="0" err="1"/>
              <a:t>монографія</a:t>
            </a:r>
            <a:r>
              <a:rPr lang="ru-RU" dirty="0"/>
              <a:t> / О.С.</a:t>
            </a:r>
          </a:p>
          <a:p>
            <a:pPr>
              <a:buNone/>
            </a:pPr>
            <a:r>
              <a:rPr lang="ru-RU" dirty="0" err="1"/>
              <a:t>Бурміч</a:t>
            </a:r>
            <a:r>
              <a:rPr lang="ru-RU" dirty="0"/>
              <a:t>, О.Д. </a:t>
            </a:r>
            <a:r>
              <a:rPr lang="ru-RU" dirty="0" err="1"/>
              <a:t>Лук’яненко</a:t>
            </a:r>
            <a:r>
              <a:rPr lang="ru-RU" dirty="0"/>
              <a:t>, Є.Г. Панченко, В.І. </a:t>
            </a:r>
            <a:r>
              <a:rPr lang="ru-RU" dirty="0" err="1"/>
              <a:t>Чужиков</a:t>
            </a:r>
            <a:r>
              <a:rPr lang="ru-RU" dirty="0"/>
              <a:t> ; за наук. ред. В.І.</a:t>
            </a:r>
          </a:p>
          <a:p>
            <a:pPr>
              <a:buNone/>
            </a:pPr>
            <a:r>
              <a:rPr lang="ru-RU" dirty="0" err="1"/>
              <a:t>Чужикова</a:t>
            </a:r>
            <a:r>
              <a:rPr lang="ru-RU" dirty="0"/>
              <a:t> – К.: КНЕУ,2013. – 266 с</a:t>
            </a:r>
            <a:r>
              <a:rPr lang="ru-RU" dirty="0" smtClean="0"/>
              <a:t>.</a:t>
            </a:r>
          </a:p>
          <a:p>
            <a:pPr>
              <a:buNone/>
            </a:pPr>
            <a:endParaRPr lang="ru-RU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</TotalTime>
  <Words>431</Words>
  <Application>Microsoft Office PowerPoint</Application>
  <PresentationFormat>Экран (4:3)</PresentationFormat>
  <Paragraphs>44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9" baseType="lpstr">
      <vt:lpstr>Arial</vt:lpstr>
      <vt:lpstr>Calibri</vt:lpstr>
      <vt:lpstr>Times New Roman</vt:lpstr>
      <vt:lpstr>Тема Office</vt:lpstr>
      <vt:lpstr>  Міністерство освіти і науки України Херсонський державний університет Факультет економіки та менеджменту Кафедра менеджменту і адміністрування   ”Технологічний менеджмент”   Галузь знань 07 Управління та адміністрування Спеціальність 073 «Менеджмент» Ступінь вищої освіти бакалавр   ХЕРСОН   </vt:lpstr>
      <vt:lpstr>Презентация PowerPoint</vt:lpstr>
      <vt:lpstr>Презентация PowerPoint</vt:lpstr>
      <vt:lpstr>Перелік тем</vt:lpstr>
      <vt:lpstr>РЕКОМЕНДОВАНА ЛІТЕРАТУРА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Міністерство освіти і науки України Херсонський державний університет Факультет економіки та менеджменту Кафедра фінансів, обліку та підприємництва   " ОСНОВИ ТОРГІВЕЛЬНОЇ ДІЯЛЬНОСТІ «   Галузь знань 07 Управління та адміністрування Спеціальність 076 «Підприємництво, торгівля та біржова діяльність» Ступінь вищої освіти бакалавр   ХЕРСОН</dc:title>
  <dc:creator>Пользователь Windows</dc:creator>
  <cp:lastModifiedBy>1</cp:lastModifiedBy>
  <cp:revision>17</cp:revision>
  <dcterms:created xsi:type="dcterms:W3CDTF">2020-05-28T12:18:49Z</dcterms:created>
  <dcterms:modified xsi:type="dcterms:W3CDTF">2020-06-05T09:19:26Z</dcterms:modified>
</cp:coreProperties>
</file>